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275" r:id="rId3"/>
    <p:sldId id="292" r:id="rId4"/>
    <p:sldId id="299" r:id="rId5"/>
    <p:sldId id="298" r:id="rId6"/>
    <p:sldId id="276" r:id="rId7"/>
    <p:sldId id="278" r:id="rId8"/>
    <p:sldId id="279" r:id="rId9"/>
    <p:sldId id="277" r:id="rId10"/>
    <p:sldId id="322" r:id="rId11"/>
    <p:sldId id="303" r:id="rId12"/>
    <p:sldId id="304" r:id="rId13"/>
    <p:sldId id="294" r:id="rId14"/>
    <p:sldId id="312" r:id="rId15"/>
    <p:sldId id="313" r:id="rId16"/>
    <p:sldId id="314" r:id="rId17"/>
    <p:sldId id="288" r:id="rId18"/>
    <p:sldId id="289" r:id="rId19"/>
    <p:sldId id="315" r:id="rId20"/>
    <p:sldId id="305" r:id="rId21"/>
    <p:sldId id="306" r:id="rId22"/>
    <p:sldId id="307" r:id="rId23"/>
    <p:sldId id="293" r:id="rId24"/>
    <p:sldId id="308" r:id="rId25"/>
    <p:sldId id="301" r:id="rId26"/>
    <p:sldId id="302" r:id="rId27"/>
    <p:sldId id="282" r:id="rId28"/>
    <p:sldId id="281" r:id="rId29"/>
    <p:sldId id="283" r:id="rId30"/>
    <p:sldId id="291" r:id="rId31"/>
    <p:sldId id="286" r:id="rId32"/>
    <p:sldId id="280" r:id="rId33"/>
    <p:sldId id="284" r:id="rId34"/>
    <p:sldId id="316" r:id="rId35"/>
    <p:sldId id="317" r:id="rId36"/>
    <p:sldId id="318" r:id="rId37"/>
    <p:sldId id="319" r:id="rId38"/>
    <p:sldId id="320" r:id="rId39"/>
    <p:sldId id="321" r:id="rId40"/>
    <p:sldId id="260" r:id="rId41"/>
    <p:sldId id="323" r:id="rId42"/>
    <p:sldId id="268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94690"/>
  </p:normalViewPr>
  <p:slideViewPr>
    <p:cSldViewPr snapToGrid="0" snapToObjects="1">
      <p:cViewPr varScale="1">
        <p:scale>
          <a:sx n="81" d="100"/>
          <a:sy n="81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85F5A-440F-BB48-9549-2C37FC7A80FC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FD184-5FE1-AA4A-B639-ACD805DC7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2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Volatility represents how large an asset's prices swing around the mean price - it is a statistical measure of its dispersion of returns.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FD184-5FE1-AA4A-B639-ACD805DC73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46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FC513-6271-A84E-9443-8FE4D6D2AB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0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091-A0D6-074C-95F9-177E96561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2DED-B9C3-8744-A9A0-25DB34BD7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8C080-7098-4A40-B18E-55CD61AA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6F806-BFEA-254E-A191-6D1200C6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4F703-7169-9E42-82EF-1CFC9C81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4DF1-0318-2842-BB8B-EFF0FEB4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09EC9-8CFB-3E4C-8BB6-7AE010078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AAFB5-BEB9-4444-A1A7-BDE8BBB3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30B66-9810-7D41-8573-080DF4E1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15873-F326-BA46-B62B-89D417F6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3B0C35-008A-214E-9C3E-045A6A5A41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588EA-D089-AE43-8632-B7EF75339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6AF23-E6C0-4E41-83F1-B89E4FCE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151C-C9B5-F24D-8290-B501808E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E35D7-6C27-C349-B76A-CBE0C2F8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606A-F330-1746-9E78-FCF2444F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DB90-D077-E24A-B89D-43F2B5C7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FD445-14D1-254C-8749-3BF0E50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24C05-0BF1-C44D-881B-135712A1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BDB6-5FFA-9E4D-A213-B0136934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8B6F-DA77-4447-B84F-503E17C9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38730-3C4D-DE41-B462-3A0DE1154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2A7F-6743-5B41-8FDC-F940185B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4F26A-FD5A-6140-A002-46573A06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F1482-DEE7-1343-BF4E-BFEBEFF1F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7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6A54-D875-6C4A-9A66-B4AAB40B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1D56A-B94F-404E-B6BC-9D4C16A52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10B372-1087-5B48-8F25-2FBD65E9D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C8274-6D19-C24F-865E-78985E3C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A8FB6-EA0A-C94F-9FAB-E261EA32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7516F-9612-8C4A-BFE2-2635E045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4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292D-2354-B34E-9C77-D36BCAFC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547F-0077-D14C-A0B3-213D0F86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200E5-9D50-8643-9901-8B437226E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3880C-CFBD-EE45-A01D-549DB0B35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A2C35-ADA6-C148-8126-C7B75EB59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BF9C9-9571-6743-914D-5DAF678C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4BB68-EA2F-3548-97FB-55458F03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567F5-D13D-DC4B-A732-031CC958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6372-8B1E-D845-86CF-1B4C1C51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CA7BC-4F3B-DF4B-9580-ED6640A6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8CCE-6A9D-2247-A51E-CD6CE81C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E64BC-98D0-254C-8FA8-90784901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7F6EDA-AA9F-6F4A-A51F-906EBE99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F8730-C38D-6044-A58E-8B4A2C23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57A7-E1D1-E147-87BE-9092F910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2A80-5BE6-5449-9E2D-06282428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353D-7E1F-6849-A82E-15DB67744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2F0BC-999F-9046-9400-B0EC7148C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1D6D9-E8F2-D44E-823D-3C997D6C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1685F-6B0E-DF4C-8BFE-64266A96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8B8E2-1043-2741-8F79-CDCBF7EF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3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8464-DF1A-5440-859B-BC0D96BC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B0830-D938-834B-91AE-D61CE0A0A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7F259-01B4-5447-962A-FD1124881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A6674-B1CA-8144-BE8B-83B08710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AC311-33A1-284E-82C0-FDDBDC5C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BDCB2-E773-F841-8F9F-7EACA36F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6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C1ACE-185A-8243-B32D-4999BA46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98B3-429F-0946-A1C2-58FC6AE2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BA99-22AE-FA48-A82E-10392E849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EE9C4-18AE-6848-8209-BD3762B46D4D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4F9C0-5794-C64A-851B-2F090ABC8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2B66-454C-FB4D-8FE9-38731DB33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34B92-2170-7E4A-9355-169A5C350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9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541D61F-351D-844E-A3DA-2C617C044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1"/>
                    </a14:imgEffect>
                  </a14:imgLayer>
                </a14:imgProps>
              </a:ext>
            </a:extLst>
          </a:blip>
          <a:srcRect r="7555"/>
          <a:stretch/>
        </p:blipFill>
        <p:spPr>
          <a:xfrm>
            <a:off x="0" y="-5"/>
            <a:ext cx="12192000" cy="685801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D4814-9678-5647-B09C-99553E238DD8}"/>
              </a:ext>
            </a:extLst>
          </p:cNvPr>
          <p:cNvSpPr txBox="1"/>
          <p:nvPr/>
        </p:nvSpPr>
        <p:spPr>
          <a:xfrm>
            <a:off x="5071872" y="3889249"/>
            <a:ext cx="325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Nishi Shah</a:t>
            </a:r>
          </a:p>
          <a:p>
            <a:pPr algn="ctr"/>
            <a:r>
              <a:rPr lang="en-US" dirty="0" err="1"/>
              <a:t>Baohui</a:t>
            </a:r>
            <a:r>
              <a:rPr lang="en-US" dirty="0"/>
              <a:t> Zhu</a:t>
            </a:r>
          </a:p>
          <a:p>
            <a:pPr algn="ctr"/>
            <a:r>
              <a:rPr lang="en-US" dirty="0" err="1"/>
              <a:t>Prudhvi</a:t>
            </a:r>
            <a:r>
              <a:rPr lang="en-US" dirty="0"/>
              <a:t> </a:t>
            </a:r>
            <a:r>
              <a:rPr lang="en-US" dirty="0" err="1"/>
              <a:t>Sekharamahanti</a:t>
            </a:r>
            <a:endParaRPr lang="en-US" dirty="0"/>
          </a:p>
          <a:p>
            <a:pPr algn="ctr"/>
            <a:r>
              <a:rPr lang="en-US" dirty="0"/>
              <a:t> Ami Vora</a:t>
            </a:r>
          </a:p>
          <a:p>
            <a:pPr algn="ctr"/>
            <a:r>
              <a:rPr lang="en-US" dirty="0"/>
              <a:t>Darshan </a:t>
            </a:r>
            <a:r>
              <a:rPr lang="en-US" dirty="0" err="1"/>
              <a:t>Durve</a:t>
            </a: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645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3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-0.24861 " pathEditMode="relative" rAng="0" ptsTypes="AA">
                                      <p:cBhvr>
                                        <p:cTn id="17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124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4861 L 0.24922 -0.22292 " pathEditMode="relative" rAng="0" ptsTypes="AA">
                                      <p:cBhvr>
                                        <p:cTn id="22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2292 L 0.24922 -0.12361 " pathEditMode="relative" rAng="0" ptsTypes="AA">
                                      <p:cBhvr>
                                        <p:cTn id="25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12361 L 0.24922 -0.02731 " pathEditMode="relative" rAng="0" ptsTypes="AA">
                                      <p:cBhvr>
                                        <p:cTn id="28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02731 L 0.14102 0.06968 " pathEditMode="relative" rAng="0" ptsTypes="AA">
                                      <p:cBhvr>
                                        <p:cTn id="31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102 0.06968 L 0.05677 0.15671 " pathEditMode="relative" rAng="0" ptsTypes="AA">
                                      <p:cBhvr>
                                        <p:cTn id="34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5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677 0.15671 L -0.05299 0.24861 " pathEditMode="relative" rAng="0" ptsTypes="AA">
                                      <p:cBhvr>
                                        <p:cTn id="37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5299 0.24861 L 0 0 " pathEditMode="relative" rAng="0" ptsTypes="AA">
                                      <p:cBhvr>
                                        <p:cTn id="40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124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2" dur="3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Trading Strategy (Buy vs. Sale)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47D0E-1A87-8344-9E7C-53030664C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9" y="1584780"/>
            <a:ext cx="4761345" cy="4874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B8A50-284F-B448-992E-548AF6E13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064" y="2463892"/>
            <a:ext cx="2780166" cy="2631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67ADE-1717-7C49-AC55-FAD3EF71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662" y="2463893"/>
            <a:ext cx="2823188" cy="2631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083A4D-F1E2-1C48-A09D-7CD063210B5B}"/>
              </a:ext>
            </a:extLst>
          </p:cNvPr>
          <p:cNvSpPr txBox="1"/>
          <p:nvPr/>
        </p:nvSpPr>
        <p:spPr>
          <a:xfrm>
            <a:off x="5934668" y="5306290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Week 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07862-6548-CA47-9854-EAC39531185D}"/>
              </a:ext>
            </a:extLst>
          </p:cNvPr>
          <p:cNvSpPr txBox="1"/>
          <p:nvPr/>
        </p:nvSpPr>
        <p:spPr>
          <a:xfrm>
            <a:off x="8996522" y="5306290"/>
            <a:ext cx="13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Month MA</a:t>
            </a:r>
          </a:p>
        </p:txBody>
      </p:sp>
    </p:spTree>
    <p:extLst>
      <p:ext uri="{BB962C8B-B14F-4D97-AF65-F5344CB8AC3E}">
        <p14:creationId xmlns:p14="http://schemas.microsoft.com/office/powerpoint/2010/main" val="366093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55415"/>
            <a:ext cx="11738920" cy="102099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Exploratory Data Analysis of NFLX Stock Price-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9" y="131211"/>
            <a:ext cx="1223319" cy="917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8564E7-2895-8142-9ABC-F1641C6BD664}"/>
              </a:ext>
            </a:extLst>
          </p:cNvPr>
          <p:cNvSpPr/>
          <p:nvPr/>
        </p:nvSpPr>
        <p:spPr>
          <a:xfrm>
            <a:off x="279423" y="1255623"/>
            <a:ext cx="1779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Data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84E37-B637-4249-8AFB-4B1FA7111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7" y="1920436"/>
            <a:ext cx="7548401" cy="1837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1B2D1-A858-B14F-924D-922990607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18" y="1572946"/>
            <a:ext cx="7534546" cy="413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5E833-FB38-1E4B-B0AB-19C63D5446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1" r="6334"/>
          <a:stretch/>
        </p:blipFill>
        <p:spPr>
          <a:xfrm>
            <a:off x="140873" y="3865947"/>
            <a:ext cx="4151491" cy="2860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158BF-7C96-D74C-AFF2-982B91100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2789" y="4111773"/>
            <a:ext cx="3948634" cy="260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94744A-FA0B-FE43-916C-72CC8E9E64A6}"/>
              </a:ext>
            </a:extLst>
          </p:cNvPr>
          <p:cNvSpPr/>
          <p:nvPr/>
        </p:nvSpPr>
        <p:spPr>
          <a:xfrm>
            <a:off x="6061081" y="3742367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Volatility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648CC2-2AEE-4543-AE96-AB5ABD1C6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231" y="1518864"/>
            <a:ext cx="3610897" cy="2347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B20351-ECEC-B142-9D70-128D2B91B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51" y="4291814"/>
            <a:ext cx="3492191" cy="23720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F3DAC-0DD4-C147-93E5-D7F21B8D474D}"/>
              </a:ext>
            </a:extLst>
          </p:cNvPr>
          <p:cNvSpPr txBox="1"/>
          <p:nvPr/>
        </p:nvSpPr>
        <p:spPr>
          <a:xfrm>
            <a:off x="8599582" y="4013648"/>
            <a:ext cx="3453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Actual Change vs  Absolute Magnitude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03B937-7A77-2847-9C55-736CBEB530AC}"/>
              </a:ext>
            </a:extLst>
          </p:cNvPr>
          <p:cNvSpPr/>
          <p:nvPr/>
        </p:nvSpPr>
        <p:spPr>
          <a:xfrm>
            <a:off x="8061029" y="1205135"/>
            <a:ext cx="4164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Magnitude = Actual Change / Expected Change</a:t>
            </a:r>
          </a:p>
        </p:txBody>
      </p:sp>
    </p:spTree>
    <p:extLst>
      <p:ext uri="{BB962C8B-B14F-4D97-AF65-F5344CB8AC3E}">
        <p14:creationId xmlns:p14="http://schemas.microsoft.com/office/powerpoint/2010/main" val="3657224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55415"/>
            <a:ext cx="11738920" cy="102099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Data Trends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131211"/>
            <a:ext cx="1223319" cy="917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0B3BF-84C2-FD41-90E9-FDF3212D8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43" y="1152207"/>
            <a:ext cx="7914202" cy="5446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404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– </a:t>
            </a:r>
            <a:r>
              <a:rPr lang="en-US" altLang="zh-CN" sz="2800" b="1" u="sng" dirty="0">
                <a:solidFill>
                  <a:schemeClr val="bg1"/>
                </a:solidFill>
              </a:rPr>
              <a:t>Risk &amp; Return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12B520-614D-4CCB-811D-60289C8B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23" y="1670699"/>
            <a:ext cx="6772885" cy="46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1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– </a:t>
            </a:r>
            <a:r>
              <a:rPr lang="en-US" altLang="zh-CN" sz="2800" b="1" u="sng" dirty="0">
                <a:solidFill>
                  <a:schemeClr val="bg1"/>
                </a:solidFill>
              </a:rPr>
              <a:t>Quantile – Quantile Plots &amp; </a:t>
            </a:r>
            <a:r>
              <a:rPr lang="en-US" sz="2800" b="1" u="sng" dirty="0">
                <a:solidFill>
                  <a:schemeClr val="bg1"/>
                </a:solidFill>
              </a:rPr>
              <a:t>Anderson Test 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6B772A6-F29A-406F-B968-EA2E1ED8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85" y="2123880"/>
            <a:ext cx="5665715" cy="39070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EE9958-D669-41C4-815B-61FE36E2F972}"/>
              </a:ext>
            </a:extLst>
          </p:cNvPr>
          <p:cNvSpPr txBox="1"/>
          <p:nvPr/>
        </p:nvSpPr>
        <p:spPr>
          <a:xfrm>
            <a:off x="6343541" y="3183655"/>
            <a:ext cx="5655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Anderson Normality Test:</a:t>
            </a:r>
          </a:p>
          <a:p>
            <a:r>
              <a:rPr lang="en-US" dirty="0">
                <a:cs typeface="Times New Roman" panose="02020603050405020304" pitchFamily="18" charset="0"/>
              </a:rPr>
              <a:t>AndersonResult(statistic=1.4198414729646345,</a:t>
            </a:r>
          </a:p>
          <a:p>
            <a:r>
              <a:rPr lang="en-US" dirty="0">
                <a:cs typeface="Times New Roman" panose="02020603050405020304" pitchFamily="18" charset="0"/>
              </a:rPr>
              <a:t>critical_values=array([0.567, 0.646, 0.775, 0.904, 1.075]),</a:t>
            </a:r>
          </a:p>
          <a:p>
            <a:r>
              <a:rPr lang="en-US" dirty="0">
                <a:cs typeface="Times New Roman" panose="02020603050405020304" pitchFamily="18" charset="0"/>
              </a:rPr>
              <a:t>significance_level=array([15. , 10. , 5. , 2.5, 1. ]))</a:t>
            </a:r>
          </a:p>
        </p:txBody>
      </p:sp>
    </p:spTree>
    <p:extLst>
      <p:ext uri="{BB962C8B-B14F-4D97-AF65-F5344CB8AC3E}">
        <p14:creationId xmlns:p14="http://schemas.microsoft.com/office/powerpoint/2010/main" val="268357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F647B65-E6EC-4238-812C-A44778C7377A}"/>
              </a:ext>
            </a:extLst>
          </p:cNvPr>
          <p:cNvGrpSpPr/>
          <p:nvPr/>
        </p:nvGrpSpPr>
        <p:grpSpPr>
          <a:xfrm>
            <a:off x="8078851" y="2106687"/>
            <a:ext cx="2983756" cy="1328030"/>
            <a:chOff x="8570067" y="2100970"/>
            <a:chExt cx="2983756" cy="1328030"/>
          </a:xfrm>
        </p:grpSpPr>
        <p:pic>
          <p:nvPicPr>
            <p:cNvPr id="1026" name="Picture 2" descr="How to Calculate Sharpe Ratio: Definition, Formula &amp; Examples ...">
              <a:extLst>
                <a:ext uri="{FF2B5EF4-FFF2-40B4-BE49-F238E27FC236}">
                  <a16:creationId xmlns:a16="http://schemas.microsoft.com/office/drawing/2014/main" id="{B8EB8491-DE0E-4FE6-9251-3C3E49241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0067" y="2100970"/>
              <a:ext cx="2983756" cy="1328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6568DC-B9EE-4882-9F37-277BA215EDC6}"/>
                </a:ext>
              </a:extLst>
            </p:cNvPr>
            <p:cNvSpPr/>
            <p:nvPr/>
          </p:nvSpPr>
          <p:spPr>
            <a:xfrm>
              <a:off x="8570067" y="2399282"/>
              <a:ext cx="522166" cy="554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– Sharpe ratio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8E589-AF2D-4350-ABA0-BACB04327F8F}"/>
              </a:ext>
            </a:extLst>
          </p:cNvPr>
          <p:cNvSpPr txBox="1"/>
          <p:nvPr/>
        </p:nvSpPr>
        <p:spPr>
          <a:xfrm>
            <a:off x="6662085" y="3524940"/>
            <a:ext cx="5119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p</a:t>
            </a:r>
            <a:r>
              <a:rPr lang="en-US" dirty="0"/>
              <a:t>​=return of portfolio</a:t>
            </a:r>
          </a:p>
          <a:p>
            <a:r>
              <a:rPr lang="en-US" dirty="0"/>
              <a:t>R</a:t>
            </a:r>
            <a:r>
              <a:rPr lang="en-US" baseline="-25000" dirty="0"/>
              <a:t>f</a:t>
            </a:r>
            <a:r>
              <a:rPr lang="en-US" dirty="0"/>
              <a:t>=risk-free rate </a:t>
            </a:r>
          </a:p>
          <a:p>
            <a:r>
              <a:rPr lang="en-US" dirty="0"/>
              <a:t>σ</a:t>
            </a:r>
            <a:r>
              <a:rPr lang="en-US" baseline="-25000" dirty="0"/>
              <a:t>p</a:t>
            </a:r>
            <a:r>
              <a:rPr lang="en-US" dirty="0"/>
              <a:t>​​=standard deviation of the portfolio’s excess return​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847DD4-F2A9-4AB1-B450-C1A7045F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97" y="5072707"/>
            <a:ext cx="10196005" cy="12248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0C3859-46BF-4818-9368-F40610AB6CEC}"/>
              </a:ext>
            </a:extLst>
          </p:cNvPr>
          <p:cNvSpPr txBox="1"/>
          <p:nvPr/>
        </p:nvSpPr>
        <p:spPr>
          <a:xfrm>
            <a:off x="6827455" y="2461041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Sharpe Ratio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2844B6-8E53-4EA6-974D-ACED0993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74" y="2669355"/>
            <a:ext cx="4440169" cy="13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– </a:t>
            </a:r>
            <a:r>
              <a:rPr lang="en-US" altLang="zh-CN" sz="2800" b="1" u="sng" dirty="0">
                <a:solidFill>
                  <a:schemeClr val="bg1"/>
                </a:solidFill>
              </a:rPr>
              <a:t>Realized Volatility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68C14A-BE4B-4672-A0CD-47215610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1" y="1747544"/>
            <a:ext cx="4773050" cy="26429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6D815EE-0147-438D-B063-55C61745F1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3" t="18354" r="15880" b="13858"/>
          <a:stretch/>
        </p:blipFill>
        <p:spPr>
          <a:xfrm>
            <a:off x="360651" y="4607219"/>
            <a:ext cx="2302770" cy="816208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434B4DD-4B87-46F0-B3A7-FAE9DE631F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64" t="27138" r="13476" b="16973"/>
          <a:stretch/>
        </p:blipFill>
        <p:spPr>
          <a:xfrm>
            <a:off x="2820552" y="4729840"/>
            <a:ext cx="1619076" cy="54942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334F4-C961-46E2-8B9C-02CD4840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731" y="1692960"/>
            <a:ext cx="6109664" cy="1439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868309-C49D-4627-B48A-3E88DE64C0C8}"/>
              </a:ext>
            </a:extLst>
          </p:cNvPr>
          <p:cNvSpPr txBox="1"/>
          <p:nvPr/>
        </p:nvSpPr>
        <p:spPr>
          <a:xfrm>
            <a:off x="397491" y="5423427"/>
            <a:ext cx="4569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– number of trading days in period t</a:t>
            </a:r>
          </a:p>
          <a:p>
            <a:r>
              <a:rPr lang="en-US" dirty="0"/>
              <a:t>r</a:t>
            </a:r>
            <a:r>
              <a:rPr lang="en-US" baseline="-25000" dirty="0"/>
              <a:t>k</a:t>
            </a:r>
            <a:r>
              <a:rPr lang="en-US" dirty="0"/>
              <a:t> – return on day k</a:t>
            </a:r>
          </a:p>
          <a:p>
            <a:r>
              <a:rPr lang="en-US" dirty="0"/>
              <a:t>P</a:t>
            </a:r>
            <a:r>
              <a:rPr lang="en-US" baseline="-25000" dirty="0"/>
              <a:t>k</a:t>
            </a:r>
            <a:r>
              <a:rPr lang="en-US" dirty="0"/>
              <a:t> – price index level on trading day k</a:t>
            </a:r>
          </a:p>
          <a:p>
            <a:r>
              <a:rPr lang="en-US" dirty="0"/>
              <a:t>P</a:t>
            </a:r>
            <a:r>
              <a:rPr lang="en-US" baseline="-25000" dirty="0"/>
              <a:t>k-1</a:t>
            </a:r>
            <a:r>
              <a:rPr lang="en-US" dirty="0"/>
              <a:t> – price index level the previous trading day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3BDF2A3-B3C0-4B28-88F8-4637CE601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413" y="3271706"/>
            <a:ext cx="5875399" cy="330839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76CE63A-C603-493C-A36A-9C745EFBC42D}"/>
              </a:ext>
            </a:extLst>
          </p:cNvPr>
          <p:cNvSpPr/>
          <p:nvPr/>
        </p:nvSpPr>
        <p:spPr>
          <a:xfrm rot="10800000">
            <a:off x="3556931" y="3347883"/>
            <a:ext cx="1065403" cy="28522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2D8F9F-7C96-400A-BD95-78F8EE7D5857}"/>
              </a:ext>
            </a:extLst>
          </p:cNvPr>
          <p:cNvSpPr/>
          <p:nvPr/>
        </p:nvSpPr>
        <p:spPr>
          <a:xfrm rot="10800000">
            <a:off x="3556931" y="3864361"/>
            <a:ext cx="1065404" cy="28522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3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- Bootstrap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8B51714-0A19-F845-B36D-2BC3F420F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0" t="4614" r="25127" b="46913"/>
          <a:stretch/>
        </p:blipFill>
        <p:spPr>
          <a:xfrm>
            <a:off x="226539" y="1803633"/>
            <a:ext cx="6327324" cy="472296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3B99A5-1326-48CE-858C-688A9F1BD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53" y="2008770"/>
            <a:ext cx="5189288" cy="39630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38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Risk Analysis – Monte Carlo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9FDB305-AAA1-FD45-A52A-076E8B70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71" y="2141486"/>
            <a:ext cx="5530706" cy="35798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91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Model Implementation Approach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C6EEAE-8EB4-DF4B-ABFC-DCAE56C828AA}"/>
              </a:ext>
            </a:extLst>
          </p:cNvPr>
          <p:cNvSpPr/>
          <p:nvPr/>
        </p:nvSpPr>
        <p:spPr>
          <a:xfrm>
            <a:off x="226539" y="1584780"/>
            <a:ext cx="11738920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Setting up the 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Sourcing reliable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Splitting data into test and train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Train, Validate and Optimize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Optimizing the model using explicit factors: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FAANG values of competitive stocks (Facebook, Amazon, Apple, Google)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Stock prices of other competitive media-services provider such as Apple TV and Disney Plus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Lastly, performing analysis by combining results from our models and keeping track of the articles related to Netflix and its competitors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9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               </a:t>
            </a:r>
            <a:r>
              <a:rPr lang="en-US" b="1" u="sng" dirty="0">
                <a:solidFill>
                  <a:srgbClr val="C00000"/>
                </a:solidFill>
              </a:rPr>
              <a:t>Agenda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44880"/>
            <a:ext cx="6377769" cy="4949243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</a:pPr>
            <a:endParaRPr lang="en-US" sz="2400" dirty="0"/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NFLX – Stock Data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Market Trends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EDA of NFLX Asset Price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Risk Analysis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Trading Strategies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Model Implementation &amp; Assumptions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Back-testing</a:t>
            </a:r>
          </a:p>
          <a:p>
            <a:pPr marL="571500" indent="-5715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Empirical Findings</a:t>
            </a:r>
          </a:p>
          <a:p>
            <a:pPr>
              <a:buClr>
                <a:srgbClr val="FF0000"/>
              </a:buClr>
            </a:pPr>
            <a:endParaRPr lang="en-US" sz="2400" dirty="0"/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Ordinary Least Square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2155142"/>
            <a:ext cx="3674901" cy="3483384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</a:pPr>
            <a:r>
              <a:rPr lang="en-US" sz="1600" dirty="0"/>
              <a:t>Ordinary Least Square method (OLS) is used to minimize the squared errors observed and predicted values of the dependent variable</a:t>
            </a:r>
          </a:p>
          <a:p>
            <a:pPr marL="0" indent="0" algn="just">
              <a:buClr>
                <a:schemeClr val="tx1"/>
              </a:buClr>
              <a:buNone/>
            </a:pPr>
            <a:r>
              <a:rPr lang="en-US" sz="1600" dirty="0"/>
              <a:t>	</a:t>
            </a:r>
          </a:p>
          <a:p>
            <a:pPr algn="just">
              <a:buClr>
                <a:schemeClr val="tx1"/>
              </a:buClr>
              <a:buSzPct val="100000"/>
            </a:pPr>
            <a:r>
              <a:rPr lang="en-US" sz="1600" dirty="0"/>
              <a:t>OLS is a strategy to obtain, a ‘straight line’ which is as close as possible to your data points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r>
              <a:rPr lang="en-US" sz="1600" dirty="0"/>
              <a:t>We considered FAANG factors for Principal Component Analysis and then used PCA1 and PCA2 for our OLS model</a:t>
            </a:r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5CD8A-F7DC-4E47-999A-A3A5AC41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63" y="2295979"/>
            <a:ext cx="7035657" cy="320171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964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Ordinary Least Square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6" y="1944210"/>
            <a:ext cx="3674901" cy="4657884"/>
          </a:xfrm>
        </p:spPr>
        <p:txBody>
          <a:bodyPr>
            <a:normAutofit lnSpcReduction="10000"/>
          </a:bodyPr>
          <a:lstStyle/>
          <a:p>
            <a:pPr algn="just">
              <a:buClr>
                <a:schemeClr val="tx1"/>
              </a:buClr>
            </a:pPr>
            <a:r>
              <a:rPr lang="en-US" sz="1600" dirty="0"/>
              <a:t>Features considered for OLS model: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1: Open, Close, PCA1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2: High, Low, PCA2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3: Volume, Close, PCA1, PCA2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4: Open, Volume, PCA1, PCA2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5: High, Low, Volume, PCA1</a:t>
            </a:r>
          </a:p>
          <a:p>
            <a:pPr lvl="1" algn="just">
              <a:buClr>
                <a:schemeClr val="tx1"/>
              </a:buClr>
            </a:pPr>
            <a:r>
              <a:rPr lang="en-US" sz="1400" dirty="0"/>
              <a:t>Model 6: Open, Close, Volume, PCA2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1600" dirty="0"/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1600" dirty="0"/>
              <a:t>Model 3 gives us considerable results and the beta co-</a:t>
            </a:r>
            <a:r>
              <a:rPr lang="en-US" sz="1600" dirty="0" err="1"/>
              <a:t>efficients</a:t>
            </a:r>
            <a:r>
              <a:rPr lang="en-US" sz="1600" dirty="0"/>
              <a:t> are as follows: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1600" dirty="0"/>
              <a:t>Volume:	[-1.64113381e-08] 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1600" dirty="0"/>
              <a:t>Close: 	[ 1.00035050e+00] 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1600" dirty="0"/>
              <a:t>PCA1:	[-5.65699412e+00]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r>
              <a:rPr lang="en-US" sz="1600" dirty="0"/>
              <a:t>PCA2:	[-3.38255892e+01]</a:t>
            </a:r>
          </a:p>
          <a:p>
            <a:pPr marL="0" indent="0" algn="just">
              <a:buClr>
                <a:schemeClr val="tx1"/>
              </a:buClr>
              <a:buSzPct val="100000"/>
              <a:buNone/>
            </a:pPr>
            <a:br>
              <a:rPr lang="en-US" sz="1600" dirty="0"/>
            </a:b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9B4D-1E07-9942-8192-6428B373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583" y="2595164"/>
            <a:ext cx="6841958" cy="2417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3409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                  </a:t>
            </a:r>
            <a:r>
              <a:rPr lang="en-US" sz="2800" b="1" u="sng">
                <a:solidFill>
                  <a:schemeClr val="bg1"/>
                </a:solidFill>
              </a:rPr>
              <a:t>Ordinary Least Square – Code Snippets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26310-B62F-7440-81E5-D79204CC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4339631"/>
            <a:ext cx="3643796" cy="245658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7F062-C465-B246-927F-0E45614C8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08" y="2500495"/>
            <a:ext cx="6513133" cy="337783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974D21-8499-114C-9EF5-0B71E900A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04" y="1519567"/>
            <a:ext cx="3643796" cy="26698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Support Vector Regression (SVR)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2155142"/>
            <a:ext cx="3674901" cy="4039918"/>
          </a:xfrm>
        </p:spPr>
        <p:txBody>
          <a:bodyPr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600" dirty="0"/>
              <a:t>SVM analysis is a popular machine learning tool for classification and regression, it supports linear and nonlinear regression that we can refer to as SVR</a:t>
            </a:r>
          </a:p>
          <a:p>
            <a:pPr marL="0" indent="0" algn="just">
              <a:buClr>
                <a:schemeClr val="tx1"/>
              </a:buClr>
              <a:buNone/>
            </a:pPr>
            <a:r>
              <a:rPr lang="en-US" sz="1600" dirty="0"/>
              <a:t>	</a:t>
            </a:r>
          </a:p>
          <a:p>
            <a:r>
              <a:rPr lang="en-US" sz="1600" dirty="0"/>
              <a:t>Model 1: </a:t>
            </a:r>
            <a:r>
              <a:rPr lang="en-US" sz="1600" dirty="0" err="1"/>
              <a:t>maxchange</a:t>
            </a:r>
            <a:r>
              <a:rPr lang="en-US" sz="1600" dirty="0"/>
              <a:t>, </a:t>
            </a:r>
            <a:r>
              <a:rPr lang="en-US" sz="1600" dirty="0" err="1"/>
              <a:t>dailychange</a:t>
            </a:r>
            <a:endParaRPr lang="en-US" sz="1600" dirty="0"/>
          </a:p>
          <a:p>
            <a:r>
              <a:rPr lang="en-US" sz="1600" dirty="0"/>
              <a:t>Model 2: magnitude</a:t>
            </a:r>
          </a:p>
          <a:p>
            <a:r>
              <a:rPr lang="en-US" sz="1600" dirty="0"/>
              <a:t>Model 3: high, low, </a:t>
            </a:r>
            <a:r>
              <a:rPr lang="en-US" sz="1600" dirty="0" err="1"/>
              <a:t>volatality</a:t>
            </a:r>
            <a:endParaRPr lang="en-US" sz="1600" dirty="0"/>
          </a:p>
          <a:p>
            <a:r>
              <a:rPr lang="en-US" sz="1600" dirty="0"/>
              <a:t>Model 4: high, low, </a:t>
            </a:r>
            <a:r>
              <a:rPr lang="en-US" sz="1600" dirty="0" err="1"/>
              <a:t>maxchange</a:t>
            </a:r>
            <a:r>
              <a:rPr lang="en-US" sz="1600" dirty="0"/>
              <a:t>, daily change</a:t>
            </a:r>
          </a:p>
          <a:p>
            <a:r>
              <a:rPr lang="en-US" sz="1600" dirty="0"/>
              <a:t>Model 5: Close, volatility</a:t>
            </a:r>
          </a:p>
          <a:p>
            <a:r>
              <a:rPr lang="en-US" sz="1600" dirty="0"/>
              <a:t>Model 6: Returns</a:t>
            </a:r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marL="0" indent="0" algn="just">
              <a:buClr>
                <a:schemeClr val="tx1"/>
              </a:buClr>
              <a:buSzPct val="100000"/>
              <a:buNone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  <a:p>
            <a:pPr algn="just">
              <a:buClr>
                <a:schemeClr val="tx1"/>
              </a:buClr>
              <a:buSzPct val="100000"/>
            </a:pPr>
            <a:endParaRPr lang="en-US" sz="1600" dirty="0"/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82275-5D97-FF4C-B789-A16E7B19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524" y="3132157"/>
            <a:ext cx="6509665" cy="14498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727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Support Vector Regression (SVR) – Code Snippets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65C6876-12F1-D341-A580-D0C8A3790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999" y="1817119"/>
            <a:ext cx="4724575" cy="249249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735C83-24D1-C74C-BA02-8DD93CE0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54" y="1817119"/>
            <a:ext cx="6023610" cy="21140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D2764-79DB-D34F-AE0D-49D0E07EF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954" y="4309612"/>
            <a:ext cx="6458505" cy="18553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1BE95A-D6AC-5048-8ED1-42AA67A30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00" y="4456516"/>
            <a:ext cx="4743720" cy="20021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300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GARCH Model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9" name="Google Shape;235;p16">
            <a:extLst>
              <a:ext uri="{FF2B5EF4-FFF2-40B4-BE49-F238E27FC236}">
                <a16:creationId xmlns:a16="http://schemas.microsoft.com/office/drawing/2014/main" id="{73D1C28F-072F-2949-9C95-668ED1E491E6}"/>
              </a:ext>
            </a:extLst>
          </p:cNvPr>
          <p:cNvSpPr txBox="1">
            <a:spLocks/>
          </p:cNvSpPr>
          <p:nvPr/>
        </p:nvSpPr>
        <p:spPr>
          <a:xfrm>
            <a:off x="0" y="1610752"/>
            <a:ext cx="2467878" cy="6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2000" dirty="0"/>
              <a:t>Code Snippet</a:t>
            </a:r>
          </a:p>
        </p:txBody>
      </p:sp>
      <p:sp>
        <p:nvSpPr>
          <p:cNvPr id="10" name="Google Shape;235;p16">
            <a:extLst>
              <a:ext uri="{FF2B5EF4-FFF2-40B4-BE49-F238E27FC236}">
                <a16:creationId xmlns:a16="http://schemas.microsoft.com/office/drawing/2014/main" id="{D079ACA5-F17D-E54C-9D93-9F3DA3368F6F}"/>
              </a:ext>
            </a:extLst>
          </p:cNvPr>
          <p:cNvSpPr txBox="1">
            <a:spLocks/>
          </p:cNvSpPr>
          <p:nvPr/>
        </p:nvSpPr>
        <p:spPr>
          <a:xfrm>
            <a:off x="8274264" y="1723627"/>
            <a:ext cx="2467878" cy="6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2000" dirty="0"/>
              <a:t>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99A26-FEB6-BB4A-AC56-18D2307A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132" y="2493812"/>
            <a:ext cx="3988233" cy="35258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62D15-22E0-4301-9623-00146E6A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07" y="4256714"/>
            <a:ext cx="6846359" cy="193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08332-1E7E-4107-9AD3-C690CE07C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07" y="2280881"/>
            <a:ext cx="60864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Kalman Filter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9" name="Google Shape;235;p16">
            <a:extLst>
              <a:ext uri="{FF2B5EF4-FFF2-40B4-BE49-F238E27FC236}">
                <a16:creationId xmlns:a16="http://schemas.microsoft.com/office/drawing/2014/main" id="{73D1C28F-072F-2949-9C95-668ED1E491E6}"/>
              </a:ext>
            </a:extLst>
          </p:cNvPr>
          <p:cNvSpPr txBox="1">
            <a:spLocks/>
          </p:cNvSpPr>
          <p:nvPr/>
        </p:nvSpPr>
        <p:spPr>
          <a:xfrm>
            <a:off x="1449859" y="1739583"/>
            <a:ext cx="2467878" cy="6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2000" dirty="0"/>
              <a:t>Code Snippet</a:t>
            </a:r>
          </a:p>
        </p:txBody>
      </p:sp>
      <p:sp>
        <p:nvSpPr>
          <p:cNvPr id="10" name="Google Shape;235;p16">
            <a:extLst>
              <a:ext uri="{FF2B5EF4-FFF2-40B4-BE49-F238E27FC236}">
                <a16:creationId xmlns:a16="http://schemas.microsoft.com/office/drawing/2014/main" id="{D079ACA5-F17D-E54C-9D93-9F3DA3368F6F}"/>
              </a:ext>
            </a:extLst>
          </p:cNvPr>
          <p:cNvSpPr txBox="1">
            <a:spLocks/>
          </p:cNvSpPr>
          <p:nvPr/>
        </p:nvSpPr>
        <p:spPr>
          <a:xfrm>
            <a:off x="8274264" y="1723627"/>
            <a:ext cx="2467878" cy="6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2000" dirty="0"/>
              <a:t>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17DFF-948E-7D49-A3D7-304E9EC8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" y="3306928"/>
            <a:ext cx="6539345" cy="2014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1487D-5B8D-7F4D-B77B-B90A55328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506" y="2694490"/>
            <a:ext cx="4768455" cy="33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57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Sampling with Bootstrap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E9B9D-FA2E-1248-BB98-339B86BEAD09}"/>
              </a:ext>
            </a:extLst>
          </p:cNvPr>
          <p:cNvSpPr txBox="1"/>
          <p:nvPr/>
        </p:nvSpPr>
        <p:spPr>
          <a:xfrm>
            <a:off x="226539" y="1845237"/>
            <a:ext cx="11738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sampling of training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samples are drawn with replacement, known as </a:t>
            </a:r>
            <a:r>
              <a:rPr lang="en-US" i="1" dirty="0"/>
              <a:t>bootstrapping, </a:t>
            </a:r>
            <a:r>
              <a:rPr lang="en-US" dirty="0"/>
              <a:t>which means that some samples will be used multiple times in a single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procedure of training each individual learner on different bootstrapped subsets of the data and then averaging the predictions is known as bagging, short for bootstrap aggregating.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19D00-E24A-4647-8A08-50C2CFC0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790" y="4162234"/>
            <a:ext cx="4290420" cy="24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79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               </a:t>
            </a:r>
            <a:r>
              <a:rPr lang="en-US" sz="2800" b="1" u="sng">
                <a:solidFill>
                  <a:schemeClr val="bg1"/>
                </a:solidFill>
              </a:rPr>
              <a:t>Bootstrap – Code Snippet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8DFA25-3698-3E4D-93E0-541747F9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06"/>
          <a:stretch/>
        </p:blipFill>
        <p:spPr>
          <a:xfrm>
            <a:off x="128006" y="1477687"/>
            <a:ext cx="11935987" cy="149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B6C4C-B7C0-8549-AD4E-4ED932B0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39" y="3139074"/>
            <a:ext cx="6948175" cy="2113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7018F-6BDD-FD4F-8D29-4BC9DF9014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614"/>
          <a:stretch/>
        </p:blipFill>
        <p:spPr>
          <a:xfrm>
            <a:off x="226539" y="5380313"/>
            <a:ext cx="6948175" cy="122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Random Forest - Implementation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0E14F-9150-6341-A38E-DDDAAF63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33" y="1735835"/>
            <a:ext cx="9125331" cy="46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55415"/>
            <a:ext cx="11738920" cy="102099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NETFLIX (NASDAQ: NFLX)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131211"/>
            <a:ext cx="1223319" cy="9174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99188E-BAD4-764C-8CF4-61D21315D6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26538" y="1198009"/>
            <a:ext cx="62097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 dirty="0"/>
              <a:t>Origin</a:t>
            </a:r>
            <a:r>
              <a:rPr lang="en-US" sz="1500" dirty="0"/>
              <a:t> - American media-service provider and production company founded in 1997, started with online DVD rental store.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 dirty="0"/>
              <a:t>Primary Business </a:t>
            </a:r>
            <a:r>
              <a:rPr lang="en-US" sz="1500" dirty="0"/>
              <a:t>- Subscription based streaming service introduced in 2010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 dirty="0"/>
              <a:t>Users </a:t>
            </a:r>
            <a:r>
              <a:rPr lang="en-US" sz="1500" dirty="0"/>
              <a:t>– 154 M (total), 148M (paid)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b="1" dirty="0"/>
              <a:t>Pricing</a:t>
            </a:r>
            <a:r>
              <a:rPr lang="en-US" sz="1500" dirty="0"/>
              <a:t> – Three-tier pricing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2A3F8-005A-7843-AA03-59C429E64C2B}"/>
              </a:ext>
            </a:extLst>
          </p:cNvPr>
          <p:cNvSpPr txBox="1"/>
          <p:nvPr/>
        </p:nvSpPr>
        <p:spPr>
          <a:xfrm>
            <a:off x="6533246" y="1210878"/>
            <a:ext cx="5432214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Opportunities –</a:t>
            </a:r>
          </a:p>
          <a:p>
            <a:endParaRPr lang="en-US" sz="15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~25% Y-O-Y  growth in number of subscribers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Yet to carve out profitable niches in ad-supported streaming, which could be worth billions of dollars to Netflix, leading to potentially rising rate environment by 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So far, Netflix has balked at advertising, but the opportunity may eventually become too lucrative to resist</a:t>
            </a:r>
          </a:p>
          <a:p>
            <a:r>
              <a:rPr lang="en-US" sz="1500" dirty="0"/>
              <a:t>      (May be - Lower-priced or free ad-supported tier)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Voice of CEO – Company is looking at a lower-priced subscription tier in certain markets (Additional pricing tier may attract new users)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Netflix still has a lot of room to grow its business in markets such as the Asia-Pacific region, which seems to be the most plausible place to test its lower-priced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Netflix is investing towards creating more content targeted to above mentioned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Netflix is widely expected to raise prices in more developed markets, in part to make up for the lower subscription rates in other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87FA3-C687-2F41-B762-6FBD1A31E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2"/>
          <a:stretch/>
        </p:blipFill>
        <p:spPr>
          <a:xfrm>
            <a:off x="226537" y="2756790"/>
            <a:ext cx="6209724" cy="3236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9AA8C9-EA67-384D-8E7A-162B08BC616C}"/>
              </a:ext>
            </a:extLst>
          </p:cNvPr>
          <p:cNvSpPr/>
          <p:nvPr/>
        </p:nvSpPr>
        <p:spPr>
          <a:xfrm>
            <a:off x="316992" y="6187108"/>
            <a:ext cx="116677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50" u="sng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 Netflix is culturally embedded now as must-see TV for a lot of people.  </a:t>
            </a:r>
          </a:p>
          <a:p>
            <a:pPr algn="ctr"/>
            <a:r>
              <a:rPr lang="en-US" sz="1750" u="sng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The </a:t>
            </a:r>
            <a:r>
              <a:rPr lang="en-US" sz="1750" b="0" i="0" u="sng" dirty="0">
                <a:solidFill>
                  <a:schemeClr val="accent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whole world is migrating its media consumption from cable boxes in living rooms to handheld devices on the go.</a:t>
            </a:r>
            <a:endParaRPr lang="en-US" sz="1750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Random Forest – Implementation – </a:t>
            </a:r>
            <a:r>
              <a:rPr lang="en-US" sz="2800" b="1" u="sng" dirty="0" err="1">
                <a:solidFill>
                  <a:schemeClr val="bg1"/>
                </a:solidFill>
              </a:rPr>
              <a:t>Decesion</a:t>
            </a:r>
            <a:r>
              <a:rPr lang="en-US" sz="2800" b="1" u="sng" dirty="0">
                <a:solidFill>
                  <a:schemeClr val="bg1"/>
                </a:solidFill>
              </a:rPr>
              <a:t> Tree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CAFBDB6-32FC-9A40-8861-BEFA4696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5" y="1804237"/>
            <a:ext cx="7122139" cy="37675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481495-1B10-DA49-99A9-A84DFC449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728" y="2641600"/>
            <a:ext cx="2997200" cy="157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5527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Random Forest - Implementation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E5B5CE-544C-9C49-BF77-017D5AF3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817116"/>
            <a:ext cx="4900092" cy="3718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F4729D-A05D-3040-A28F-9E6714F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559" y="2044192"/>
            <a:ext cx="6565900" cy="3263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5501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PCA of FAANG Stocks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FF8D2-0C2D-434F-BCE8-D5AAFC4E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1681692"/>
            <a:ext cx="7220458" cy="4676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011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Random Forest – Observations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FDE247-D4E0-2645-B0B7-765C7669F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82741"/>
              </p:ext>
            </p:extLst>
          </p:nvPr>
        </p:nvGraphicFramePr>
        <p:xfrm>
          <a:off x="1690624" y="2475314"/>
          <a:ext cx="9465056" cy="1752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86622">
                  <a:extLst>
                    <a:ext uri="{9D8B030D-6E8A-4147-A177-3AD203B41FA5}">
                      <a16:colId xmlns:a16="http://schemas.microsoft.com/office/drawing/2014/main" val="148068412"/>
                    </a:ext>
                  </a:extLst>
                </a:gridCol>
                <a:gridCol w="2633100">
                  <a:extLst>
                    <a:ext uri="{9D8B030D-6E8A-4147-A177-3AD203B41FA5}">
                      <a16:colId xmlns:a16="http://schemas.microsoft.com/office/drawing/2014/main" val="2413272266"/>
                    </a:ext>
                  </a:extLst>
                </a:gridCol>
                <a:gridCol w="2845447">
                  <a:extLst>
                    <a:ext uri="{9D8B030D-6E8A-4147-A177-3AD203B41FA5}">
                      <a16:colId xmlns:a16="http://schemas.microsoft.com/office/drawing/2014/main" val="894882492"/>
                    </a:ext>
                  </a:extLst>
                </a:gridCol>
                <a:gridCol w="1999887">
                  <a:extLst>
                    <a:ext uri="{9D8B030D-6E8A-4147-A177-3AD203B41FA5}">
                      <a16:colId xmlns:a16="http://schemas.microsoft.com/office/drawing/2014/main" val="25115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FAANG_PCA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External Factors (DIS, AAPL)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Internal Factors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 Used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Close, FAANG_PC1,</a:t>
                      </a:r>
                    </a:p>
                    <a:p>
                      <a:pPr algn="ctr"/>
                      <a:r>
                        <a:rPr lang="en-US" dirty="0"/>
                        <a:t>FAANG_PC2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High, Low, Close, AAPL_Close, DIS_Close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High, Low, Close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52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96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1165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CAA6E1-4B08-BB47-8AC1-6F1AB8D7BD74}"/>
              </a:ext>
            </a:extLst>
          </p:cNvPr>
          <p:cNvSpPr txBox="1"/>
          <p:nvPr/>
        </p:nvSpPr>
        <p:spPr>
          <a:xfrm>
            <a:off x="1690624" y="1772319"/>
            <a:ext cx="376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Y = Open Price for Next Day</a:t>
            </a:r>
          </a:p>
        </p:txBody>
      </p:sp>
    </p:spTree>
    <p:extLst>
      <p:ext uri="{BB962C8B-B14F-4D97-AF65-F5344CB8AC3E}">
        <p14:creationId xmlns:p14="http://schemas.microsoft.com/office/powerpoint/2010/main" val="343413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Recurrent Neural Networks (RNN)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B738D-EACF-9446-97AE-11DE1B09C944}"/>
              </a:ext>
            </a:extLst>
          </p:cNvPr>
          <p:cNvPicPr/>
          <p:nvPr/>
        </p:nvPicPr>
        <p:blipFill rotWithShape="1">
          <a:blip r:embed="rId3"/>
          <a:srcRect l="5898" r="10128" b="7994"/>
          <a:stretch/>
        </p:blipFill>
        <p:spPr bwMode="auto">
          <a:xfrm>
            <a:off x="6838949" y="2494540"/>
            <a:ext cx="4309905" cy="2651124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BBC4CB-F58E-884E-A0E9-5B2AEA13139D}"/>
              </a:ext>
            </a:extLst>
          </p:cNvPr>
          <p:cNvPicPr/>
          <p:nvPr/>
        </p:nvPicPr>
        <p:blipFill rotWithShape="1">
          <a:blip r:embed="rId4"/>
          <a:srcRect l="4872" r="6025" b="9230"/>
          <a:stretch/>
        </p:blipFill>
        <p:spPr bwMode="auto">
          <a:xfrm>
            <a:off x="800101" y="2494540"/>
            <a:ext cx="4552952" cy="2651124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C8673-6E8D-5041-92EF-B545630992D9}"/>
              </a:ext>
            </a:extLst>
          </p:cNvPr>
          <p:cNvSpPr txBox="1"/>
          <p:nvPr/>
        </p:nvSpPr>
        <p:spPr>
          <a:xfrm>
            <a:off x="561975" y="547427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077632-F18E-EB43-9D62-7FCB745EEAF0}"/>
              </a:ext>
            </a:extLst>
          </p:cNvPr>
          <p:cNvSpPr txBox="1"/>
          <p:nvPr/>
        </p:nvSpPr>
        <p:spPr>
          <a:xfrm>
            <a:off x="2452689" y="5474277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E587F-9A1B-6846-A6AC-1956233ABA9E}"/>
              </a:ext>
            </a:extLst>
          </p:cNvPr>
          <p:cNvSpPr txBox="1"/>
          <p:nvPr/>
        </p:nvSpPr>
        <p:spPr>
          <a:xfrm>
            <a:off x="6591300" y="5474277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EA24DD-D053-5643-BF99-27CC326A37D6}"/>
              </a:ext>
            </a:extLst>
          </p:cNvPr>
          <p:cNvSpPr txBox="1"/>
          <p:nvPr/>
        </p:nvSpPr>
        <p:spPr>
          <a:xfrm>
            <a:off x="4357689" y="5474277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27DF0-DE5C-1846-9B2F-28C6CC32DD7B}"/>
              </a:ext>
            </a:extLst>
          </p:cNvPr>
          <p:cNvSpPr txBox="1"/>
          <p:nvPr/>
        </p:nvSpPr>
        <p:spPr>
          <a:xfrm>
            <a:off x="10203659" y="5474277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106AD1-F6C8-3648-AD7F-6DC77C7E9790}"/>
              </a:ext>
            </a:extLst>
          </p:cNvPr>
          <p:cNvSpPr txBox="1"/>
          <p:nvPr/>
        </p:nvSpPr>
        <p:spPr>
          <a:xfrm>
            <a:off x="8309374" y="5474277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42359-78E8-5543-A20D-99A5E6FADC90}"/>
              </a:ext>
            </a:extLst>
          </p:cNvPr>
          <p:cNvSpPr txBox="1"/>
          <p:nvPr/>
        </p:nvSpPr>
        <p:spPr>
          <a:xfrm>
            <a:off x="1600200" y="1864302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Travelling Forward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CDD19-2CC5-BA43-9718-4F079BE74404}"/>
              </a:ext>
            </a:extLst>
          </p:cNvPr>
          <p:cNvSpPr txBox="1"/>
          <p:nvPr/>
        </p:nvSpPr>
        <p:spPr>
          <a:xfrm>
            <a:off x="7477125" y="1869065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Travelling Backward</a:t>
            </a:r>
          </a:p>
        </p:txBody>
      </p:sp>
    </p:spTree>
    <p:extLst>
      <p:ext uri="{BB962C8B-B14F-4D97-AF65-F5344CB8AC3E}">
        <p14:creationId xmlns:p14="http://schemas.microsoft.com/office/powerpoint/2010/main" val="371844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Problems with RNN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A6C0AD-19B5-F442-8247-E81B9B713A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5485" y="1829594"/>
            <a:ext cx="4981575" cy="311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F4ED8-BF87-FB4C-BC25-A639168037C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34940" y="1843077"/>
            <a:ext cx="4714875" cy="3113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D382A5-2A57-FD48-A1BB-79CBBC48C420}"/>
              </a:ext>
            </a:extLst>
          </p:cNvPr>
          <p:cNvSpPr txBox="1"/>
          <p:nvPr/>
        </p:nvSpPr>
        <p:spPr>
          <a:xfrm>
            <a:off x="657225" y="5273336"/>
            <a:ext cx="1053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 backpropagation, the gradient is used to update the weights of the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it goes back in time, the gradient gets vanishingly small, effectively preventing the weight from changing its value.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Eventually untrained neurons fail to calculate the output correctly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465A5-6A48-394C-BD2B-B94A80CCCB2D}"/>
              </a:ext>
            </a:extLst>
          </p:cNvPr>
          <p:cNvSpPr txBox="1"/>
          <p:nvPr/>
        </p:nvSpPr>
        <p:spPr>
          <a:xfrm>
            <a:off x="5433643" y="4010672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61466-CD21-D04A-A103-5A1B8DC864C3}"/>
              </a:ext>
            </a:extLst>
          </p:cNvPr>
          <p:cNvSpPr txBox="1"/>
          <p:nvPr/>
        </p:nvSpPr>
        <p:spPr>
          <a:xfrm>
            <a:off x="5384007" y="3194674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4AE270-E221-114D-A2D0-A276951AF36E}"/>
              </a:ext>
            </a:extLst>
          </p:cNvPr>
          <p:cNvSpPr txBox="1"/>
          <p:nvPr/>
        </p:nvSpPr>
        <p:spPr>
          <a:xfrm>
            <a:off x="5379268" y="2360687"/>
            <a:ext cx="142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2884438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Solution: LSTM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352891"/>
            <a:ext cx="1223319" cy="917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CD8C9C-D52A-D242-B7D0-C7661A7334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8908" y="1482433"/>
            <a:ext cx="5534891" cy="2311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B0738-50A0-0F40-8EF1-A0DF6B8E4DC4}"/>
              </a:ext>
            </a:extLst>
          </p:cNvPr>
          <p:cNvPicPr/>
          <p:nvPr/>
        </p:nvPicPr>
        <p:blipFill rotWithShape="1">
          <a:blip r:embed="rId4"/>
          <a:srcRect t="6799" r="5591"/>
          <a:stretch/>
        </p:blipFill>
        <p:spPr>
          <a:xfrm>
            <a:off x="5818908" y="4225636"/>
            <a:ext cx="5534892" cy="26050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B1DD23-35B0-1A46-9059-4A562C635C48}"/>
              </a:ext>
            </a:extLst>
          </p:cNvPr>
          <p:cNvSpPr txBox="1"/>
          <p:nvPr/>
        </p:nvSpPr>
        <p:spPr>
          <a:xfrm>
            <a:off x="2002727" y="2459356"/>
            <a:ext cx="30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RNN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73436-A476-E14B-A067-3F5EA513E739}"/>
              </a:ext>
            </a:extLst>
          </p:cNvPr>
          <p:cNvSpPr txBox="1"/>
          <p:nvPr/>
        </p:nvSpPr>
        <p:spPr>
          <a:xfrm>
            <a:off x="2000841" y="5323934"/>
            <a:ext cx="30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structure</a:t>
            </a:r>
          </a:p>
        </p:txBody>
      </p:sp>
    </p:spTree>
    <p:extLst>
      <p:ext uri="{BB962C8B-B14F-4D97-AF65-F5344CB8AC3E}">
        <p14:creationId xmlns:p14="http://schemas.microsoft.com/office/powerpoint/2010/main" val="38301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LSTM Process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1825A-F01E-7E41-B031-C86F686DB0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8901" y="1470783"/>
            <a:ext cx="5753100" cy="1594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76068-96D8-1A47-A2D8-6AB6EA5313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5997" y="1438656"/>
            <a:ext cx="5553078" cy="165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C59FDC-EB25-E547-AC60-17DACF8ED13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8900" y="3879552"/>
            <a:ext cx="5837099" cy="1985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888BFD-DACF-384D-8FF8-97A6063C838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5996" y="3909337"/>
            <a:ext cx="5748339" cy="1938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66FE6-07FE-D44F-88C0-C49BA2D891AA}"/>
              </a:ext>
            </a:extLst>
          </p:cNvPr>
          <p:cNvSpPr txBox="1"/>
          <p:nvPr/>
        </p:nvSpPr>
        <p:spPr>
          <a:xfrm>
            <a:off x="580156" y="3233222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 : What information we’re going to throw away or forget from the cell state(memory).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D0512-CA82-F64C-9EDF-0F1C3C4D3973}"/>
              </a:ext>
            </a:extLst>
          </p:cNvPr>
          <p:cNvSpPr txBox="1"/>
          <p:nvPr/>
        </p:nvSpPr>
        <p:spPr>
          <a:xfrm>
            <a:off x="6095999" y="3233221"/>
            <a:ext cx="506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What new information we’re going to store in the cell state.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7FF66-5927-5049-A710-BDC56FCD211E}"/>
              </a:ext>
            </a:extLst>
          </p:cNvPr>
          <p:cNvSpPr txBox="1"/>
          <p:nvPr/>
        </p:nvSpPr>
        <p:spPr>
          <a:xfrm>
            <a:off x="476250" y="5986860"/>
            <a:ext cx="506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Combining step 1 and 2 to update the old cell state and form a new cell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D61B6-5EFA-6042-BB36-7B8CAE3885D3}"/>
              </a:ext>
            </a:extLst>
          </p:cNvPr>
          <p:cNvSpPr txBox="1"/>
          <p:nvPr/>
        </p:nvSpPr>
        <p:spPr>
          <a:xfrm>
            <a:off x="6095997" y="5864820"/>
            <a:ext cx="5869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 What actual information we’re going to output. This output will be based on our cell state but will be a filtered version. It is given as h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569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LSTM Implementation Results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CC2A004-B1A6-964B-9724-762778FE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7" y="1565965"/>
            <a:ext cx="10091918" cy="496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9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Backtesting a Strategy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21EDF0-8036-CA42-A2A0-590673646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56470"/>
              </p:ext>
            </p:extLst>
          </p:nvPr>
        </p:nvGraphicFramePr>
        <p:xfrm>
          <a:off x="2770905" y="5715016"/>
          <a:ext cx="7273637" cy="990588"/>
        </p:xfrm>
        <a:graphic>
          <a:graphicData uri="http://schemas.openxmlformats.org/drawingml/2006/table">
            <a:tbl>
              <a:tblPr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77968">
                  <a:extLst>
                    <a:ext uri="{9D8B030D-6E8A-4147-A177-3AD203B41FA5}">
                      <a16:colId xmlns:a16="http://schemas.microsoft.com/office/drawing/2014/main" val="4146885985"/>
                    </a:ext>
                  </a:extLst>
                </a:gridCol>
                <a:gridCol w="4298985">
                  <a:extLst>
                    <a:ext uri="{9D8B030D-6E8A-4147-A177-3AD203B41FA5}">
                      <a16:colId xmlns:a16="http://schemas.microsoft.com/office/drawing/2014/main" val="2872701171"/>
                    </a:ext>
                  </a:extLst>
                </a:gridCol>
                <a:gridCol w="1996684">
                  <a:extLst>
                    <a:ext uri="{9D8B030D-6E8A-4147-A177-3AD203B41FA5}">
                      <a16:colId xmlns:a16="http://schemas.microsoft.com/office/drawing/2014/main" val="1277883350"/>
                    </a:ext>
                  </a:extLst>
                </a:gridCol>
              </a:tblGrid>
              <a:tr h="363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Evaluating Metrics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Value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9957529"/>
                  </a:ext>
                </a:extLst>
              </a:tr>
              <a:tr h="3358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Sharpe Ratio 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0.738655583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065298"/>
                  </a:ext>
                </a:extLst>
              </a:tr>
              <a:tr h="2909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Compound Annual Growth Rate (CAGR)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0.356960503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9908713"/>
                  </a:ext>
                </a:extLst>
              </a:tr>
            </a:tbl>
          </a:graphicData>
        </a:graphic>
      </p:graphicFrame>
      <p:pic>
        <p:nvPicPr>
          <p:cNvPr id="14" name="Picture 9">
            <a:extLst>
              <a:ext uri="{FF2B5EF4-FFF2-40B4-BE49-F238E27FC236}">
                <a16:creationId xmlns:a16="http://schemas.microsoft.com/office/drawing/2014/main" id="{F05C94ED-698A-624C-B16B-F637FEC7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140" y="1908379"/>
            <a:ext cx="3873088" cy="32876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CCDD23D7-9AA5-704E-B596-5D855B6D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7" y="1947045"/>
            <a:ext cx="3613063" cy="32489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83DC1-724D-144F-8DAA-66181B0A0F4C}"/>
              </a:ext>
            </a:extLst>
          </p:cNvPr>
          <p:cNvSpPr txBox="1"/>
          <p:nvPr/>
        </p:nvSpPr>
        <p:spPr>
          <a:xfrm>
            <a:off x="358162" y="1539047"/>
            <a:ext cx="32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Implementing a Strategy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2D4A0-8898-4E49-9440-0888695E1652}"/>
              </a:ext>
            </a:extLst>
          </p:cNvPr>
          <p:cNvSpPr txBox="1"/>
          <p:nvPr/>
        </p:nvSpPr>
        <p:spPr>
          <a:xfrm>
            <a:off x="7567813" y="1484263"/>
            <a:ext cx="366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Designing a Portfolio for Backtesting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05107-12BD-AC4C-85D7-B01DA331BA86}"/>
              </a:ext>
            </a:extLst>
          </p:cNvPr>
          <p:cNvSpPr txBox="1"/>
          <p:nvPr/>
        </p:nvSpPr>
        <p:spPr>
          <a:xfrm>
            <a:off x="4331944" y="3105834"/>
            <a:ext cx="27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Sample Period is taken to be from 2014 to 2019</a:t>
            </a:r>
          </a:p>
        </p:txBody>
      </p:sp>
    </p:spTree>
    <p:extLst>
      <p:ext uri="{BB962C8B-B14F-4D97-AF65-F5344CB8AC3E}">
        <p14:creationId xmlns:p14="http://schemas.microsoft.com/office/powerpoint/2010/main" val="93470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55415"/>
            <a:ext cx="11738920" cy="1020996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</a:t>
            </a:r>
            <a:r>
              <a:rPr lang="en-US" sz="2800" b="1" u="sng" dirty="0">
                <a:solidFill>
                  <a:schemeClr val="bg1"/>
                </a:solidFill>
              </a:rPr>
              <a:t>Past and Present Market Trends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131211"/>
            <a:ext cx="1223319" cy="9174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50E79-1CDB-D742-9D1B-CB6D28CF8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1413164"/>
            <a:ext cx="11738920" cy="4763799"/>
          </a:xfrm>
        </p:spPr>
        <p:txBody>
          <a:bodyPr>
            <a:normAutofit/>
          </a:bodyPr>
          <a:lstStyle/>
          <a:p>
            <a:r>
              <a:rPr lang="en-US" sz="1800" dirty="0"/>
              <a:t>It always has momentum, so it moves fast in both directions.</a:t>
            </a:r>
          </a:p>
          <a:p>
            <a:r>
              <a:rPr lang="en-US" sz="1800" dirty="0"/>
              <a:t>Ad-supported streaming may help in generating free cash flow and in reducing debt frequency</a:t>
            </a:r>
          </a:p>
          <a:p>
            <a:r>
              <a:rPr lang="en-US" sz="1800" dirty="0"/>
              <a:t>Netflix is one of the companies that benefits from Coronavirus crisis. The stock has been in large consolidation pattern for a while. NETFLIX has stayed in its consolidation pattern even during the recent extreme volatile market conditions.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Reasons To Buy –  </a:t>
            </a:r>
            <a:r>
              <a:rPr lang="en-US" sz="1800" dirty="0">
                <a:solidFill>
                  <a:srgbClr val="3E3E3E"/>
                </a:solidFill>
                <a:latin typeface="Helvetica" pitchFamily="2" charset="0"/>
              </a:rPr>
              <a:t>Netflix’s growing subscriber base, driven by content strength, focus on originals across various genres and languages, rapid international expansion and partnerships with </a:t>
            </a:r>
            <a:r>
              <a:rPr lang="en-US" sz="1800" dirty="0" err="1">
                <a:solidFill>
                  <a:srgbClr val="3E3E3E"/>
                </a:solidFill>
                <a:latin typeface="Helvetica" pitchFamily="2" charset="0"/>
              </a:rPr>
              <a:t>telcos</a:t>
            </a:r>
            <a:r>
              <a:rPr lang="en-US" sz="1800" dirty="0">
                <a:solidFill>
                  <a:srgbClr val="3E3E3E"/>
                </a:solidFill>
                <a:latin typeface="Helvetica" pitchFamily="2" charset="0"/>
              </a:rPr>
              <a:t> are key drivers.</a:t>
            </a:r>
          </a:p>
          <a:p>
            <a:r>
              <a:rPr lang="en-US" sz="1800" b="1" dirty="0"/>
              <a:t>Reasons To Sell – </a:t>
            </a:r>
            <a:r>
              <a:rPr lang="en-US" sz="1800" dirty="0">
                <a:solidFill>
                  <a:srgbClr val="3E3E3E"/>
                </a:solidFill>
                <a:latin typeface="Helvetica" pitchFamily="2" charset="0"/>
              </a:rPr>
              <a:t>Stiff competition from the likes of Apple TV+, Disney+, Amazon prime video, Hulu, YouTube and HBO into the streaming space along with higher marketing expenses and cash flow burn are major concerns.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5840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2A297-9ECC-304F-813B-29160AE9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92718" cy="2521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B001A-A8CD-6B46-BB57-88C041D9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46" y="0"/>
            <a:ext cx="4071737" cy="252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F248-68AE-A64B-A104-20FF04391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25" y="2578854"/>
            <a:ext cx="6522186" cy="2242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2CC1F-5017-C342-96F5-AD76070F7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45" t="20147"/>
          <a:stretch/>
        </p:blipFill>
        <p:spPr>
          <a:xfrm>
            <a:off x="10080" y="2486460"/>
            <a:ext cx="2522648" cy="242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E7794-DDFF-224F-B232-47FA9894E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264" y="-1"/>
            <a:ext cx="3581090" cy="3228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7B530-2E6E-CE4E-ABCD-89C542809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473" y="4816720"/>
            <a:ext cx="4203953" cy="2016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F450A-7120-174C-B23C-134AF4119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" y="4821422"/>
            <a:ext cx="4397797" cy="2161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FD3A6-956A-944D-9F2D-F0879487A6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123" y="3322667"/>
            <a:ext cx="5322877" cy="22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9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06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Trading Motivation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sp>
        <p:nvSpPr>
          <p:cNvPr id="10" name="Google Shape;235;p16">
            <a:extLst>
              <a:ext uri="{FF2B5EF4-FFF2-40B4-BE49-F238E27FC236}">
                <a16:creationId xmlns:a16="http://schemas.microsoft.com/office/drawing/2014/main" id="{D079ACA5-F17D-E54C-9D93-9F3DA3368F6F}"/>
              </a:ext>
            </a:extLst>
          </p:cNvPr>
          <p:cNvSpPr txBox="1">
            <a:spLocks/>
          </p:cNvSpPr>
          <p:nvPr/>
        </p:nvSpPr>
        <p:spPr>
          <a:xfrm>
            <a:off x="449340" y="1881063"/>
            <a:ext cx="3773868" cy="60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800"/>
            </a:pPr>
            <a:r>
              <a:rPr lang="en-US" sz="2000" dirty="0"/>
              <a:t>Subscriber Count vs Revenue: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68E99-1E7C-417A-B5F2-A626E8EA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746587"/>
            <a:ext cx="3457575" cy="3457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1900D3-6F29-40DA-8757-3E681C01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4" y="2517987"/>
            <a:ext cx="58102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C18412C-07EE-4CFC-9969-E4E0120B7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4" y="0"/>
            <a:ext cx="121582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4F11C3-3358-4F3D-83D9-C9DC25A8BC92}"/>
              </a:ext>
            </a:extLst>
          </p:cNvPr>
          <p:cNvSpPr txBox="1"/>
          <p:nvPr/>
        </p:nvSpPr>
        <p:spPr>
          <a:xfrm>
            <a:off x="1801091" y="4849091"/>
            <a:ext cx="8739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3300"/>
                </a:solidFill>
                <a:latin typeface="Century Gothic" panose="020B0502020202020204" pitchFamily="34" charset="0"/>
              </a:rPr>
              <a:t>ENTERTAINMENT HAS NO LIMITS </a:t>
            </a:r>
          </a:p>
        </p:txBody>
      </p:sp>
    </p:spTree>
    <p:extLst>
      <p:ext uri="{BB962C8B-B14F-4D97-AF65-F5344CB8AC3E}">
        <p14:creationId xmlns:p14="http://schemas.microsoft.com/office/powerpoint/2010/main" val="93454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C541D61F-351D-844E-A3DA-2C617C044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1"/>
                    </a14:imgEffect>
                  </a14:imgLayer>
                </a14:imgProps>
              </a:ext>
            </a:extLst>
          </a:blip>
          <a:srcRect r="7555"/>
          <a:stretch/>
        </p:blipFill>
        <p:spPr>
          <a:xfrm>
            <a:off x="0" y="-5"/>
            <a:ext cx="12192000" cy="685801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D4814-9678-5647-B09C-99553E238DD8}"/>
              </a:ext>
            </a:extLst>
          </p:cNvPr>
          <p:cNvSpPr txBox="1"/>
          <p:nvPr/>
        </p:nvSpPr>
        <p:spPr>
          <a:xfrm>
            <a:off x="4468368" y="4256802"/>
            <a:ext cx="325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 You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4383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3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-0.24861 " pathEditMode="relative" rAng="0" ptsTypes="AA">
                                      <p:cBhvr>
                                        <p:cTn id="17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-124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4861 L 0.24922 -0.22292 " pathEditMode="relative" rAng="0" ptsTypes="AA">
                                      <p:cBhvr>
                                        <p:cTn id="22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2292 L 0.24922 -0.12361 " pathEditMode="relative" rAng="0" ptsTypes="AA">
                                      <p:cBhvr>
                                        <p:cTn id="25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12361 L 0.24922 -0.02731 " pathEditMode="relative" rAng="0" ptsTypes="AA">
                                      <p:cBhvr>
                                        <p:cTn id="28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02731 L 0.14102 0.06968 " pathEditMode="relative" rAng="0" ptsTypes="AA">
                                      <p:cBhvr>
                                        <p:cTn id="31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102 0.06968 L 0.05677 0.15671 " pathEditMode="relative" rAng="0" ptsTypes="AA">
                                      <p:cBhvr>
                                        <p:cTn id="34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5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5677 0.15671 L -0.05299 0.24861 " pathEditMode="relative" rAng="0" ptsTypes="AA">
                                      <p:cBhvr>
                                        <p:cTn id="37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0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5299 0.24861 L 0 0 " pathEditMode="relative" rAng="0" ptsTypes="AA">
                                      <p:cBhvr>
                                        <p:cTn id="40" dur="3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124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2" dur="3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00"/>
                            </p:stCondLst>
                            <p:childTnLst>
                              <p:par>
                                <p:cTn id="4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Pattern Recognition </a:t>
            </a:r>
            <a:r>
              <a:rPr lang="en-US" sz="2800" dirty="0">
                <a:solidFill>
                  <a:schemeClr val="bg1"/>
                </a:solidFill>
              </a:rPr>
              <a:t>– To track and identify trends for trading stocks by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     			       smoothing day- to-day fluctuations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1584779"/>
            <a:ext cx="3674901" cy="4791635"/>
          </a:xfrm>
        </p:spPr>
        <p:txBody>
          <a:bodyPr>
            <a:normAutofit/>
          </a:bodyPr>
          <a:lstStyle/>
          <a:p>
            <a:pPr algn="just">
              <a:buClr>
                <a:srgbClr val="FF0000"/>
              </a:buClr>
              <a:buFont typeface="Wingdings" pitchFamily="2" charset="2"/>
              <a:buChar char="v"/>
            </a:pPr>
            <a:endParaRPr lang="en-US" sz="1800" dirty="0"/>
          </a:p>
          <a:p>
            <a:pPr algn="just">
              <a:buClr>
                <a:schemeClr val="tx1"/>
              </a:buClr>
            </a:pPr>
            <a:r>
              <a:rPr lang="en-US" sz="1800" dirty="0"/>
              <a:t>An MA with a short time frame will react much quicker to price changes than an MA with a long time frame. </a:t>
            </a:r>
          </a:p>
          <a:p>
            <a:pPr algn="just">
              <a:buClr>
                <a:schemeClr val="tx1"/>
              </a:buClr>
            </a:pPr>
            <a:endParaRPr lang="en-US" sz="1800" dirty="0"/>
          </a:p>
          <a:p>
            <a:pPr algn="just">
              <a:buClr>
                <a:schemeClr val="tx1"/>
              </a:buClr>
            </a:pPr>
            <a:r>
              <a:rPr lang="en-US" sz="1800" dirty="0"/>
              <a:t>The 50 days moving average more closely tracks the actual price than the 200 days moving average does.</a:t>
            </a:r>
          </a:p>
          <a:p>
            <a:pPr algn="just">
              <a:buClr>
                <a:schemeClr val="tx1"/>
              </a:buClr>
            </a:pPr>
            <a:endParaRPr lang="en-US" sz="1800" dirty="0"/>
          </a:p>
          <a:p>
            <a:pPr algn="just">
              <a:buClr>
                <a:schemeClr val="tx1"/>
              </a:buClr>
              <a:buSzPct val="100000"/>
            </a:pPr>
            <a:r>
              <a:rPr lang="en-US" sz="1800" dirty="0"/>
              <a:t>50 days MA may be better useful to shorter-term trader; 200 days MA may be more useful to longer-term trader.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32E0E81-73A0-A343-850B-694B97C151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3088" y="1584780"/>
            <a:ext cx="7534656" cy="47916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44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Pattern Recognition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1438656"/>
            <a:ext cx="2943381" cy="529440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When the shorter-term MA crosses above the longer-term MA, it's a buy signal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When the shorter-term MA crosses below the longer-term MA, it's a sell signal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Issue here is that if the trend doesn’t manifest itself and gives a false positive, this strategy can end up buying or selling in the wrong direction and one can lose money.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Solution - set a minimum distance between the price and the moving average before trading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2F9F216-5436-354A-8158-3532F281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52" y="1578979"/>
            <a:ext cx="8354890" cy="5154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1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Pattern Recognition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7C14D-7E8F-D44C-B82B-F8E24616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9" y="1438656"/>
            <a:ext cx="3906549" cy="47383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b="1" dirty="0"/>
              <a:t>Exponential Moving Average (EMA)</a:t>
            </a:r>
          </a:p>
          <a:p>
            <a:pPr algn="just"/>
            <a:r>
              <a:rPr lang="en-US" sz="1800" dirty="0"/>
              <a:t>Uses exponentially decaying weight giving higher weight to more recent observations</a:t>
            </a:r>
          </a:p>
          <a:p>
            <a:pPr algn="just"/>
            <a:r>
              <a:rPr lang="en-US" sz="1800" dirty="0"/>
              <a:t>More accurate</a:t>
            </a:r>
          </a:p>
          <a:p>
            <a:pPr algn="just"/>
            <a:r>
              <a:rPr lang="en-US" sz="1800" dirty="0">
                <a:latin typeface="medium-content-serif-font"/>
              </a:rPr>
              <a:t>Since old observations have very little say, we may use the entire dataset as a lookback period to calculate the EMA</a:t>
            </a:r>
            <a:endParaRPr lang="en-US" sz="1800" dirty="0"/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23455-E128-1949-A05B-41F14829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34" y="1635512"/>
            <a:ext cx="7141614" cy="43995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146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               </a:t>
            </a:r>
            <a:r>
              <a:rPr lang="en-US" sz="2800" b="1" u="sng">
                <a:solidFill>
                  <a:schemeClr val="bg1"/>
                </a:solidFill>
              </a:rPr>
              <a:t>Pattern Recognition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1B06FE6-76D5-7043-BF1C-7D9534A9A0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2309470"/>
            <a:ext cx="5979187" cy="35618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80E6F-E522-F64C-B149-BD4E8DEA9AE5}"/>
              </a:ext>
            </a:extLst>
          </p:cNvPr>
          <p:cNvSpPr txBox="1"/>
          <p:nvPr/>
        </p:nvSpPr>
        <p:spPr>
          <a:xfrm>
            <a:off x="2596896" y="1804416"/>
            <a:ext cx="62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41A7C-FD44-464E-9FC7-89F7BCB78F44}"/>
              </a:ext>
            </a:extLst>
          </p:cNvPr>
          <p:cNvSpPr txBox="1"/>
          <p:nvPr/>
        </p:nvSpPr>
        <p:spPr>
          <a:xfrm>
            <a:off x="8973314" y="1786128"/>
            <a:ext cx="62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84DDB-3CA9-6748-A2D1-9348C6AD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14" y="2309470"/>
            <a:ext cx="5830316" cy="3591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904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E3AA-22F5-2140-B783-5ADD4F04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9" y="109782"/>
            <a:ext cx="11738920" cy="1328874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    </a:t>
            </a:r>
            <a:r>
              <a:rPr lang="en-US" sz="2800" b="1" u="sng" dirty="0">
                <a:solidFill>
                  <a:schemeClr val="bg1"/>
                </a:solidFill>
              </a:rPr>
              <a:t>Pattern Recognition </a:t>
            </a:r>
            <a:r>
              <a:rPr lang="en-US" sz="2800" dirty="0">
                <a:solidFill>
                  <a:schemeClr val="bg1"/>
                </a:solidFill>
              </a:rPr>
              <a:t>– Code Snippet</a:t>
            </a:r>
          </a:p>
        </p:txBody>
      </p:sp>
      <p:pic>
        <p:nvPicPr>
          <p:cNvPr id="6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EED61248-A7BB-A742-B901-D11D03D6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9" y="255906"/>
            <a:ext cx="1223319" cy="9174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C1C5B7-66A7-8C43-81B7-89462961DA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539" y="1584780"/>
            <a:ext cx="5662197" cy="5017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E6CE5-30D0-3C48-B408-E7B1C7A5B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892691"/>
            <a:ext cx="5768990" cy="4401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229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1332</Words>
  <Application>Microsoft Office PowerPoint</Application>
  <PresentationFormat>Widescreen</PresentationFormat>
  <Paragraphs>223</Paragraphs>
  <Slides>43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Georgia</vt:lpstr>
      <vt:lpstr>Helvetica</vt:lpstr>
      <vt:lpstr>medium-content-serif-font</vt:lpstr>
      <vt:lpstr>Wingdings</vt:lpstr>
      <vt:lpstr>Office Theme</vt:lpstr>
      <vt:lpstr>PowerPoint Presentation</vt:lpstr>
      <vt:lpstr>               Agenda</vt:lpstr>
      <vt:lpstr>                  NETFLIX (NASDAQ: NFLX) </vt:lpstr>
      <vt:lpstr>                  Past and Present Market Trends </vt:lpstr>
      <vt:lpstr>               Pattern Recognition – To track and identify trends for trading stocks by                         smoothing day- to-day fluctuations</vt:lpstr>
      <vt:lpstr>               Pattern Recognition </vt:lpstr>
      <vt:lpstr>               Pattern Recognition</vt:lpstr>
      <vt:lpstr>               Pattern Recognition</vt:lpstr>
      <vt:lpstr>               Pattern Recognition – Code Snippet</vt:lpstr>
      <vt:lpstr>               Trading Strategy (Buy vs. Sale)</vt:lpstr>
      <vt:lpstr>                  Exploratory Data Analysis of NFLX Stock Price- </vt:lpstr>
      <vt:lpstr>                  Data Trends</vt:lpstr>
      <vt:lpstr>               Risk Analysis – Risk &amp; Return</vt:lpstr>
      <vt:lpstr>               Risk Analysis – Quantile – Quantile Plots &amp; Anderson Test </vt:lpstr>
      <vt:lpstr>               Risk Analysis – Sharpe ratio</vt:lpstr>
      <vt:lpstr>               Risk Analysis – Realized Volatility</vt:lpstr>
      <vt:lpstr>               Risk Analysis - Bootstrap</vt:lpstr>
      <vt:lpstr>               Risk Analysis – Monte Carlo</vt:lpstr>
      <vt:lpstr>               Model Implementation Approach</vt:lpstr>
      <vt:lpstr>                  Ordinary Least Square</vt:lpstr>
      <vt:lpstr>                  Ordinary Least Square</vt:lpstr>
      <vt:lpstr>                  Ordinary Least Square – Code Snippets</vt:lpstr>
      <vt:lpstr>                  Support Vector Regression (SVR)</vt:lpstr>
      <vt:lpstr>                  Support Vector Regression (SVR) – Code Snippets</vt:lpstr>
      <vt:lpstr>               GARCH Model</vt:lpstr>
      <vt:lpstr>               Kalman Filter</vt:lpstr>
      <vt:lpstr>               Sampling with Bootstrap</vt:lpstr>
      <vt:lpstr>               Bootstrap – Code Snippet</vt:lpstr>
      <vt:lpstr>               Random Forest - Implementation</vt:lpstr>
      <vt:lpstr>               Random Forest – Implementation – Decesion Tree</vt:lpstr>
      <vt:lpstr>               Random Forest - Implementation</vt:lpstr>
      <vt:lpstr>               PCA of FAANG Stocks</vt:lpstr>
      <vt:lpstr>               Random Forest – Observations</vt:lpstr>
      <vt:lpstr>               Recurrent Neural Networks (RNN)</vt:lpstr>
      <vt:lpstr>               Problems with RNN</vt:lpstr>
      <vt:lpstr>               Solution: LSTM</vt:lpstr>
      <vt:lpstr>               LSTM Process</vt:lpstr>
      <vt:lpstr>               LSTM Implementation Results</vt:lpstr>
      <vt:lpstr>               Backtesting a Strategy</vt:lpstr>
      <vt:lpstr>PowerPoint Presentation</vt:lpstr>
      <vt:lpstr>               Trading Motivation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 Shah</dc:creator>
  <cp:lastModifiedBy>durve.d@husky.neu.edu</cp:lastModifiedBy>
  <cp:revision>42</cp:revision>
  <dcterms:created xsi:type="dcterms:W3CDTF">2020-04-11T01:36:06Z</dcterms:created>
  <dcterms:modified xsi:type="dcterms:W3CDTF">2020-05-02T19:21:45Z</dcterms:modified>
</cp:coreProperties>
</file>